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2" d="100"/>
          <a:sy n="82" d="100"/>
        </p:scale>
        <p:origin x="691" y="25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C292-C207-4963-8C63-2ABD1E585E4C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4FEEE-71AB-4FFE-8A2D-CE3ACB8B871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68177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C292-C207-4963-8C63-2ABD1E585E4C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4FEEE-71AB-4FFE-8A2D-CE3ACB8B871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95526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C292-C207-4963-8C63-2ABD1E585E4C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4FEEE-71AB-4FFE-8A2D-CE3ACB8B8714}" type="slidenum">
              <a:rPr lang="ru-KZ" smtClean="0"/>
              <a:t>‹#›</a:t>
            </a:fld>
            <a:endParaRPr lang="ru-K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656306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C292-C207-4963-8C63-2ABD1E585E4C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4FEEE-71AB-4FFE-8A2D-CE3ACB8B871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452207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C292-C207-4963-8C63-2ABD1E585E4C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4FEEE-71AB-4FFE-8A2D-CE3ACB8B8714}" type="slidenum">
              <a:rPr lang="ru-KZ" smtClean="0"/>
              <a:t>‹#›</a:t>
            </a:fld>
            <a:endParaRPr lang="ru-K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239131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C292-C207-4963-8C63-2ABD1E585E4C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4FEEE-71AB-4FFE-8A2D-CE3ACB8B871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2566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C292-C207-4963-8C63-2ABD1E585E4C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4FEEE-71AB-4FFE-8A2D-CE3ACB8B871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5644344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C292-C207-4963-8C63-2ABD1E585E4C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4FEEE-71AB-4FFE-8A2D-CE3ACB8B871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068931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C292-C207-4963-8C63-2ABD1E585E4C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4FEEE-71AB-4FFE-8A2D-CE3ACB8B871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63469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C292-C207-4963-8C63-2ABD1E585E4C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4FEEE-71AB-4FFE-8A2D-CE3ACB8B871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798616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C292-C207-4963-8C63-2ABD1E585E4C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4FEEE-71AB-4FFE-8A2D-CE3ACB8B871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359504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C292-C207-4963-8C63-2ABD1E585E4C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4FEEE-71AB-4FFE-8A2D-CE3ACB8B871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146944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C292-C207-4963-8C63-2ABD1E585E4C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4FEEE-71AB-4FFE-8A2D-CE3ACB8B871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079717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C292-C207-4963-8C63-2ABD1E585E4C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4FEEE-71AB-4FFE-8A2D-CE3ACB8B871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2676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C292-C207-4963-8C63-2ABD1E585E4C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4FEEE-71AB-4FFE-8A2D-CE3ACB8B871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469200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C292-C207-4963-8C63-2ABD1E585E4C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4FEEE-71AB-4FFE-8A2D-CE3ACB8B871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27879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8C292-C207-4963-8C63-2ABD1E585E4C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D64FEEE-71AB-4FFE-8A2D-CE3ACB8B871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35736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2716F2A-7293-E505-2C4F-4DE80E3E889F}"/>
              </a:ext>
            </a:extLst>
          </p:cNvPr>
          <p:cNvSpPr txBox="1"/>
          <p:nvPr/>
        </p:nvSpPr>
        <p:spPr>
          <a:xfrm>
            <a:off x="3902978" y="83619"/>
            <a:ext cx="609460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var(--font-fk-grotesk)"/>
              </a:rPr>
              <a:t>Modern Trends and Future Perspectives</a:t>
            </a:r>
          </a:p>
          <a:p>
            <a:pPr>
              <a:buNone/>
            </a:pPr>
            <a:br>
              <a:rPr lang="en-US" dirty="0"/>
            </a:br>
            <a:endParaRPr lang="ru-KZ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8061C8-6C8B-99C7-BF2B-79A4799204ED}"/>
              </a:ext>
            </a:extLst>
          </p:cNvPr>
          <p:cNvSpPr txBox="1"/>
          <p:nvPr/>
        </p:nvSpPr>
        <p:spPr>
          <a:xfrm>
            <a:off x="889234" y="797510"/>
            <a:ext cx="8804245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sz="1400" b="1" i="0" dirty="0">
                <a:effectLst/>
                <a:latin typeface="var(--font-fk-grotesk)"/>
              </a:rPr>
              <a:t>Current State of the Field</a:t>
            </a:r>
          </a:p>
          <a:p>
            <a:pPr algn="l">
              <a:buNone/>
            </a:pPr>
            <a:r>
              <a:rPr lang="en-US" sz="1400" b="1" i="0" dirty="0">
                <a:effectLst/>
                <a:latin typeface="fkGroteskNeue"/>
              </a:rPr>
              <a:t>Research activity and momentum:</a:t>
            </a:r>
            <a:endParaRPr lang="en-US" sz="1400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en-US" sz="1400" b="0" i="0" dirty="0">
                <a:effectLst/>
                <a:latin typeface="fkGroteskNeue"/>
              </a:rPr>
              <a:t>Mechanochemistry has experienced exponential growth over the past two decades. Publication metrics reveal the field's maturation and expanding impact.</a:t>
            </a:r>
          </a:p>
          <a:p>
            <a:pPr algn="l">
              <a:buNone/>
            </a:pPr>
            <a:r>
              <a:rPr lang="en-US" sz="1400" b="1" i="0" dirty="0">
                <a:effectLst/>
                <a:latin typeface="fkGroteskNeue"/>
              </a:rPr>
              <a:t>Publication trends:</a:t>
            </a:r>
            <a:endParaRPr lang="en-US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2000: ~200 papers/year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2010: ~800 papers/year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2020: ~2,000 papers/year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2024: ~3,000+ papers/year (projected)</a:t>
            </a:r>
          </a:p>
          <a:p>
            <a:pPr algn="l">
              <a:buNone/>
            </a:pPr>
            <a:r>
              <a:rPr lang="en-US" sz="1400" b="0" i="0" dirty="0">
                <a:effectLst/>
                <a:latin typeface="fkGroteskNeue"/>
              </a:rPr>
              <a:t>Major journals: </a:t>
            </a:r>
            <a:r>
              <a:rPr lang="en-US" sz="1400" b="0" i="1" dirty="0">
                <a:effectLst/>
                <a:latin typeface="fkGroteskNeue"/>
              </a:rPr>
              <a:t>Green Chemistry</a:t>
            </a:r>
            <a:r>
              <a:rPr lang="en-US" sz="1400" b="0" i="0" dirty="0">
                <a:effectLst/>
                <a:latin typeface="fkGroteskNeue"/>
              </a:rPr>
              <a:t>, </a:t>
            </a:r>
            <a:r>
              <a:rPr lang="en-US" sz="1400" b="0" i="1" dirty="0">
                <a:effectLst/>
                <a:latin typeface="fkGroteskNeue"/>
              </a:rPr>
              <a:t>ACS Sustainable Chemistry &amp; Engineering</a:t>
            </a:r>
            <a:r>
              <a:rPr lang="en-US" sz="1400" b="0" i="0" dirty="0">
                <a:effectLst/>
                <a:latin typeface="fkGroteskNeue"/>
              </a:rPr>
              <a:t>, </a:t>
            </a:r>
            <a:r>
              <a:rPr lang="en-US" sz="1400" b="0" i="1" dirty="0">
                <a:effectLst/>
                <a:latin typeface="fkGroteskNeue"/>
              </a:rPr>
              <a:t>Advanced Powder Technology</a:t>
            </a:r>
            <a:r>
              <a:rPr lang="en-US" sz="1400" b="0" i="0" dirty="0">
                <a:effectLst/>
                <a:latin typeface="fkGroteskNeue"/>
              </a:rPr>
              <a:t>, </a:t>
            </a:r>
            <a:r>
              <a:rPr lang="en-US" sz="1400" b="0" i="1" dirty="0">
                <a:effectLst/>
                <a:latin typeface="fkGroteskNeue"/>
              </a:rPr>
              <a:t>Chemistry – A European Journal</a:t>
            </a:r>
            <a:r>
              <a:rPr lang="en-US" sz="1400" b="0" i="0" dirty="0">
                <a:effectLst/>
                <a:latin typeface="fkGroteskNeue"/>
              </a:rPr>
              <a:t> feature mechanochemistry regularly.</a:t>
            </a:r>
          </a:p>
          <a:p>
            <a:pPr algn="l">
              <a:buNone/>
            </a:pPr>
            <a:r>
              <a:rPr lang="en-US" sz="1400" b="1" i="0" dirty="0">
                <a:effectLst/>
                <a:latin typeface="fkGroteskNeue"/>
              </a:rPr>
              <a:t>Interdisciplinary character:</a:t>
            </a:r>
            <a:endParaRPr lang="en-US" sz="1400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en-US" sz="1400" b="0" i="0" dirty="0">
                <a:effectLst/>
                <a:latin typeface="fkGroteskNeue"/>
              </a:rPr>
              <a:t>Mechanochemistry now bridges: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Materials science and chemistry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Chemical engineering and physics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Environmental science and sustainability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Pharmacy and medicine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Nanotechnology and colloid science</a:t>
            </a:r>
          </a:p>
          <a:p>
            <a:pPr algn="l">
              <a:buNone/>
            </a:pPr>
            <a:r>
              <a:rPr lang="en-US" sz="1400" b="1" i="0" dirty="0">
                <a:effectLst/>
                <a:latin typeface="fkGroteskNeue"/>
              </a:rPr>
              <a:t>Research groups worldwide:</a:t>
            </a:r>
            <a:endParaRPr lang="en-US" sz="1400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en-US" sz="1400" b="0" i="0" dirty="0">
                <a:effectLst/>
                <a:latin typeface="fkGroteskNeue"/>
              </a:rPr>
              <a:t>Leading institutions: universities in Japan (Toda, Tanaka groups), Germany (Bolm, Mack groups), Spain (García-Garrido group), China (rapid expansion), Russia (Boldyrev legacy), USA (Friščić, Barbour groups), and others.</a:t>
            </a:r>
          </a:p>
          <a:p>
            <a:pPr algn="l">
              <a:buNone/>
            </a:pPr>
            <a:r>
              <a:rPr lang="en-US" sz="1400" b="1" i="0" dirty="0">
                <a:effectLst/>
                <a:latin typeface="fkGroteskNeue"/>
              </a:rPr>
              <a:t>Industrial engagement:</a:t>
            </a:r>
            <a:endParaRPr lang="en-US" sz="1400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en-US" sz="1400" b="0" i="0" dirty="0">
                <a:effectLst/>
                <a:latin typeface="fkGroteskNeue"/>
              </a:rPr>
              <a:t>Pharmaceutical (Merck, Novartis), chemical (BASF, Arkema), materials (3M), and battery companies increasingly invest in mechanochemistry R&amp;D.</a:t>
            </a:r>
          </a:p>
        </p:txBody>
      </p:sp>
    </p:spTree>
    <p:extLst>
      <p:ext uri="{BB962C8B-B14F-4D97-AF65-F5344CB8AC3E}">
        <p14:creationId xmlns:p14="http://schemas.microsoft.com/office/powerpoint/2010/main" val="2992428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106B4B-51E2-AF6A-E4ED-944E0270F4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A5142DD-F946-4D05-96E1-454E04262E1A}"/>
              </a:ext>
            </a:extLst>
          </p:cNvPr>
          <p:cNvSpPr txBox="1"/>
          <p:nvPr/>
        </p:nvSpPr>
        <p:spPr>
          <a:xfrm>
            <a:off x="3902978" y="83619"/>
            <a:ext cx="609460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var(--font-fk-grotesk)"/>
              </a:rPr>
              <a:t>Modern Trends and Future Perspectives</a:t>
            </a:r>
          </a:p>
          <a:p>
            <a:pPr>
              <a:buNone/>
            </a:pPr>
            <a:br>
              <a:rPr lang="en-US" dirty="0"/>
            </a:br>
            <a:endParaRPr lang="ru-KZ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DAF6CD-681E-DB6D-5BD9-F8115D4AD4DC}"/>
              </a:ext>
            </a:extLst>
          </p:cNvPr>
          <p:cNvSpPr txBox="1"/>
          <p:nvPr/>
        </p:nvSpPr>
        <p:spPr>
          <a:xfrm>
            <a:off x="1073791" y="664140"/>
            <a:ext cx="8795856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sz="1400" b="1" i="0" dirty="0">
                <a:effectLst/>
                <a:latin typeface="var(--font-fk-grotesk)"/>
              </a:rPr>
              <a:t>Hybrid Mechanochemistry Approaches</a:t>
            </a: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Combining mechanical energy with other energy sources:</a:t>
            </a:r>
            <a:endParaRPr lang="fr-FR" sz="1400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Photomechanochemistry:</a:t>
            </a:r>
            <a:endParaRPr lang="fr-FR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Coupling UV/visible light with milling to activate reactions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Light generates radicals or excited states; mechanical energy enhances contact and diffusion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Enables new reaction pathways (e.g., photocatalytic C-C coupling, oxidation)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Advantages: room temperature, no additional reagents, green solvents or solvent-free</a:t>
            </a: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Electromechanochemistry:</a:t>
            </a:r>
            <a:endParaRPr lang="fr-FR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Applying electric field during ball milling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Enhances ionic transport, controls oxidation/reduction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Example: electrochemical synthesis of metal oxides with precise stoichiometry during milling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Applications: battery material synthesis, semiconductor production</a:t>
            </a: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Sonomechanochemistry:</a:t>
            </a:r>
            <a:endParaRPr lang="fr-FR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Ultrasound combined with mechanical milling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Cavitation creates additional energy input, localized heating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Accelerates reaction kinetics, reduces milling time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Useful for particle fragmentation and amorphization</a:t>
            </a: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Thermomechanochemistry:</a:t>
            </a:r>
            <a:endParaRPr lang="fr-FR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Controlled heating or cryogenic cooling during milling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Elevated T enhances diffusion but risks side reactions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Cryogenic conditions strengthen materials, promote plastic deformation over fracture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Fine-tuning of reaction pathways through temperature</a:t>
            </a: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Biomechanochemistry:</a:t>
            </a:r>
            <a:endParaRPr lang="fr-FR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Enzymatic catalysis integrated with mechanical activation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Enzymes attached to milling media or added to liquid-assisted grinding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Combines green chemistry (enzymes) with mechanochemistry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Potential for stereospecific synthesis</a:t>
            </a:r>
          </a:p>
        </p:txBody>
      </p:sp>
    </p:spTree>
    <p:extLst>
      <p:ext uri="{BB962C8B-B14F-4D97-AF65-F5344CB8AC3E}">
        <p14:creationId xmlns:p14="http://schemas.microsoft.com/office/powerpoint/2010/main" val="3159255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E10E94-D64F-0BE7-0EFF-063D2405C3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81134A1-7D78-659A-06B7-4CC3271B506E}"/>
              </a:ext>
            </a:extLst>
          </p:cNvPr>
          <p:cNvSpPr txBox="1"/>
          <p:nvPr/>
        </p:nvSpPr>
        <p:spPr>
          <a:xfrm>
            <a:off x="3902978" y="83619"/>
            <a:ext cx="609460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var(--font-fk-grotesk)"/>
              </a:rPr>
              <a:t>Modern Trends and Future Perspectives</a:t>
            </a:r>
          </a:p>
          <a:p>
            <a:pPr>
              <a:buNone/>
            </a:pPr>
            <a:br>
              <a:rPr lang="en-US" dirty="0"/>
            </a:br>
            <a:endParaRPr lang="ru-KZ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3495E2-F057-73C7-1AC1-BDDB12794A51}"/>
              </a:ext>
            </a:extLst>
          </p:cNvPr>
          <p:cNvSpPr txBox="1"/>
          <p:nvPr/>
        </p:nvSpPr>
        <p:spPr>
          <a:xfrm>
            <a:off x="612397" y="434184"/>
            <a:ext cx="9039137" cy="63401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sz="1400" b="1" i="0" dirty="0">
                <a:effectLst/>
                <a:latin typeface="var(--font-fk-grotesk)"/>
              </a:rPr>
              <a:t>In Situ Monitoring and Real-Time Analysis</a:t>
            </a:r>
          </a:p>
          <a:p>
            <a:pPr algn="l">
              <a:buNone/>
            </a:pPr>
            <a:r>
              <a:rPr lang="en-US" sz="1400" b="1" i="0" dirty="0">
                <a:effectLst/>
                <a:latin typeface="fkGroteskNeue"/>
              </a:rPr>
              <a:t>Real-time characterization during milling:</a:t>
            </a:r>
            <a:endParaRPr lang="en-US" sz="1400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en-US" sz="1400" b="0" i="0" dirty="0">
                <a:effectLst/>
                <a:latin typeface="fkGroteskNeue"/>
              </a:rPr>
              <a:t>Traditional approach: periodic sampling, ex situ analysis (XRD, SEM), interrupts milling.</a:t>
            </a:r>
          </a:p>
          <a:p>
            <a:pPr algn="l">
              <a:buNone/>
            </a:pPr>
            <a:r>
              <a:rPr lang="en-US" sz="1400" b="0" i="0" dirty="0">
                <a:effectLst/>
                <a:latin typeface="fkGroteskNeue"/>
              </a:rPr>
              <a:t>Modern approach: in situ sensors embedded in or on milling vessels measure properties continuously.</a:t>
            </a:r>
          </a:p>
          <a:p>
            <a:pPr algn="l">
              <a:buNone/>
            </a:pPr>
            <a:r>
              <a:rPr lang="en-US" sz="1400" b="1" i="0" dirty="0">
                <a:effectLst/>
                <a:latin typeface="fkGroteskNeue"/>
              </a:rPr>
              <a:t>Real-time techniques:</a:t>
            </a:r>
            <a:endParaRPr lang="en-US" sz="1400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en-US" sz="1400" b="1" i="0" dirty="0">
                <a:effectLst/>
                <a:latin typeface="fkGroteskNeue"/>
              </a:rPr>
              <a:t>Acoustic emission monitoring:</a:t>
            </a:r>
            <a:endParaRPr lang="en-US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High-frequency sound waves from impacts and fracture events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Signature changes indicate phase transitions or reaction completion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Non-invasive; enables feedback control of milling parameters</a:t>
            </a:r>
          </a:p>
          <a:p>
            <a:pPr algn="l">
              <a:buNone/>
            </a:pPr>
            <a:r>
              <a:rPr lang="en-US" sz="1400" b="1" i="0" dirty="0">
                <a:effectLst/>
                <a:latin typeface="fkGroteskNeue"/>
              </a:rPr>
              <a:t>Temperature and pressure sensors:</a:t>
            </a:r>
            <a:endParaRPr lang="en-US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Thermocouples or infrared sensors measure bulk and local temperatures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Pressure transducers in sealed vessels detect gas generation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Feedback loops adjust cooling, venting, or milling speed</a:t>
            </a:r>
          </a:p>
          <a:p>
            <a:pPr algn="l">
              <a:buNone/>
            </a:pPr>
            <a:r>
              <a:rPr lang="en-US" sz="1400" b="1" i="0" dirty="0">
                <a:effectLst/>
                <a:latin typeface="fkGroteskNeue"/>
              </a:rPr>
              <a:t>Laser diffraction (in situ particle sizing):</a:t>
            </a:r>
            <a:endParaRPr lang="en-US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Continuous monitoring of particle size distribution during milling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Direct observation of size reduction kinetics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Enables automation: stop milling when target size reached</a:t>
            </a:r>
          </a:p>
          <a:p>
            <a:pPr algn="l">
              <a:buNone/>
            </a:pPr>
            <a:r>
              <a:rPr lang="en-US" sz="1400" b="1" i="0" dirty="0">
                <a:effectLst/>
                <a:latin typeface="fkGroteskNeue"/>
              </a:rPr>
              <a:t>Synchrotron XRD (operando):</a:t>
            </a:r>
            <a:endParaRPr lang="en-US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High-brilliance X-rays from synchrotrons penetrate milling vessels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Real-time crystal structure evolution, phase formation tracking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Limited to beamlines but provides highest-resolution structural data</a:t>
            </a:r>
          </a:p>
          <a:p>
            <a:pPr algn="l">
              <a:buNone/>
            </a:pPr>
            <a:r>
              <a:rPr lang="en-US" sz="1400" b="1" i="0" dirty="0">
                <a:effectLst/>
                <a:latin typeface="fkGroteskNeue"/>
              </a:rPr>
              <a:t>Raman spectroscopy (in situ):</a:t>
            </a:r>
            <a:endParaRPr lang="en-US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Fiber-optic probe in milling chamber detects chemical functional groups continuously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Tracks oxidation state changes, amorphization, reaction progress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Non-destructive</a:t>
            </a:r>
          </a:p>
          <a:p>
            <a:pPr algn="l">
              <a:buNone/>
            </a:pPr>
            <a:r>
              <a:rPr lang="en-US" sz="1400" b="1" i="0" dirty="0">
                <a:effectLst/>
                <a:latin typeface="fkGroteskNeue"/>
              </a:rPr>
              <a:t>Applications:</a:t>
            </a:r>
            <a:endParaRPr lang="en-US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Automated reaction endpoints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Optimization of milling parameters without empirical trial-and-error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Mechanistic insights into reaction pathways</a:t>
            </a:r>
          </a:p>
        </p:txBody>
      </p:sp>
    </p:spTree>
    <p:extLst>
      <p:ext uri="{BB962C8B-B14F-4D97-AF65-F5344CB8AC3E}">
        <p14:creationId xmlns:p14="http://schemas.microsoft.com/office/powerpoint/2010/main" val="3569765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F1BCC2-6EB3-21AA-6D68-DEA0104373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5A45B9B-27AB-09D0-C08D-7F81AE517287}"/>
              </a:ext>
            </a:extLst>
          </p:cNvPr>
          <p:cNvSpPr txBox="1"/>
          <p:nvPr/>
        </p:nvSpPr>
        <p:spPr>
          <a:xfrm>
            <a:off x="3902978" y="83619"/>
            <a:ext cx="609460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var(--font-fk-grotesk)"/>
              </a:rPr>
              <a:t>Modern Trends and Future Perspectives</a:t>
            </a:r>
          </a:p>
          <a:p>
            <a:pPr>
              <a:buNone/>
            </a:pPr>
            <a:br>
              <a:rPr lang="en-US" dirty="0"/>
            </a:br>
            <a:endParaRPr lang="ru-KZ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C5F6E4-AF3D-EDE2-50ED-C72415FC4C5A}"/>
              </a:ext>
            </a:extLst>
          </p:cNvPr>
          <p:cNvSpPr txBox="1"/>
          <p:nvPr/>
        </p:nvSpPr>
        <p:spPr>
          <a:xfrm>
            <a:off x="599812" y="462641"/>
            <a:ext cx="9173362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sz="1400" b="1" i="0" dirty="0">
                <a:effectLst/>
                <a:latin typeface="var(--font-fk-grotesk)"/>
              </a:rPr>
              <a:t>Computational Modeling and Machine Learning</a:t>
            </a: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Computational mechanochemistry:</a:t>
            </a:r>
            <a:endParaRPr lang="fr-FR" sz="1400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Molecular dynamics (MD) simulations:</a:t>
            </a:r>
            <a:endParaRPr lang="fr-FR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Model atomic-scale impact events during ball milling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Calculate forces, stresses, defect generation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Predict product formation pathways under extreme conditions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Validate mechanistic hypotheses</a:t>
            </a: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Multiscale modeling:</a:t>
            </a:r>
            <a:endParaRPr lang="fr-FR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Couple quantum mechanics (reaction site) with classical mechanics (bulk deformation)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Addresses gap between atomic interactions and macroscopic milling parameters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QM/MM (quantum mechanics/molecular mechanics) frameworks increasingly sophisticated</a:t>
            </a: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Machine learning (ML) approaches:</a:t>
            </a:r>
            <a:endParaRPr lang="fr-FR" sz="1400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Predictive models:</a:t>
            </a:r>
            <a:endParaRPr lang="fr-FR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Train neural networks on experimental data (milling parameters → product properties)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Predict outcome of new milling conditions without experiment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Reduces experimentation time and cost</a:t>
            </a: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Example:</a:t>
            </a:r>
            <a:r>
              <a:rPr lang="fr-FR" sz="1400" b="0" i="0" dirty="0">
                <a:effectLst/>
                <a:latin typeface="fkGroteskNeue"/>
              </a:rPr>
              <a:t> Predict particle size distribution and phase composition from milling time, speed, ball size, material type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Trained on 500+ literature datasets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Accuracy: ±15% for blind test cases</a:t>
            </a: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Design optimization:</a:t>
            </a:r>
            <a:endParaRPr lang="fr-FR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Genetic algorithms identify optimal milling parameters for target properties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Multi-objective optimization (minimize time AND energy AND contamination)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Accelerates process development cycles</a:t>
            </a: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Materials discovery:</a:t>
            </a:r>
            <a:endParaRPr lang="fr-FR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ML models screen potential mechanochemical syntheses from literature and databases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Predict feasibility, energy requirements, byproducts for novel reactions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Prioritizes experiments with highest likelihood of success</a:t>
            </a:r>
          </a:p>
        </p:txBody>
      </p:sp>
    </p:spTree>
    <p:extLst>
      <p:ext uri="{BB962C8B-B14F-4D97-AF65-F5344CB8AC3E}">
        <p14:creationId xmlns:p14="http://schemas.microsoft.com/office/powerpoint/2010/main" val="2409289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267C7A-2F13-E39E-9E4D-7FE6DA3685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34677E9-2218-A215-DFD8-6ED10EA99534}"/>
              </a:ext>
            </a:extLst>
          </p:cNvPr>
          <p:cNvSpPr txBox="1"/>
          <p:nvPr/>
        </p:nvSpPr>
        <p:spPr>
          <a:xfrm>
            <a:off x="3902978" y="83619"/>
            <a:ext cx="609460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var(--font-fk-grotesk)"/>
              </a:rPr>
              <a:t>Modern Trends and Future Perspectives</a:t>
            </a:r>
          </a:p>
          <a:p>
            <a:pPr>
              <a:buNone/>
            </a:pPr>
            <a:br>
              <a:rPr lang="en-US" dirty="0"/>
            </a:br>
            <a:endParaRPr lang="ru-KZ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EC1666A-8B29-FF75-4985-33B6EED4949F}"/>
              </a:ext>
            </a:extLst>
          </p:cNvPr>
          <p:cNvSpPr txBox="1"/>
          <p:nvPr/>
        </p:nvSpPr>
        <p:spPr>
          <a:xfrm>
            <a:off x="700480" y="545284"/>
            <a:ext cx="9357920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sz="1400" b="1" i="0" dirty="0">
                <a:effectLst/>
                <a:latin typeface="var(--font-fk-grotesk)"/>
              </a:rPr>
              <a:t>Scaling and Novel Equipment Design</a:t>
            </a:r>
          </a:p>
          <a:p>
            <a:pPr algn="l">
              <a:buNone/>
            </a:pPr>
            <a:r>
              <a:rPr lang="en-US" sz="1400" b="1" i="0" dirty="0">
                <a:effectLst/>
                <a:latin typeface="fkGroteskNeue"/>
              </a:rPr>
              <a:t>From laboratory to production:</a:t>
            </a:r>
            <a:endParaRPr lang="en-US" sz="1400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en-US" sz="1400" b="1" i="0" dirty="0">
                <a:effectLst/>
                <a:latin typeface="fkGroteskNeue"/>
              </a:rPr>
              <a:t>Challenges:</a:t>
            </a:r>
            <a:endParaRPr lang="en-US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Lab mills (1–500 mL) → production mills (10–1000 L) often don't scale linearly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Temperature management critical: larger batches generate more heat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Reproducibility and safety requirements increase</a:t>
            </a:r>
          </a:p>
          <a:p>
            <a:pPr algn="l">
              <a:buNone/>
            </a:pPr>
            <a:r>
              <a:rPr lang="en-US" sz="1400" b="1" i="0" dirty="0">
                <a:effectLst/>
                <a:latin typeface="fkGroteskNeue"/>
              </a:rPr>
              <a:t>Modern scaling strategies:</a:t>
            </a:r>
            <a:endParaRPr lang="en-US" sz="1400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en-US" sz="1400" b="1" i="0" dirty="0">
                <a:effectLst/>
                <a:latin typeface="fkGroteskNeue"/>
              </a:rPr>
              <a:t>Twin-screw extruders:</a:t>
            </a:r>
            <a:endParaRPr lang="en-US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Dual rotating screws create intensive shear and mixing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Inherently scalable design; same equipment used at 100 g/batch to 1000 kg/h production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Excellent for continuous processing (vs. batch planetary mills)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Applications: polymer mechanochemistry, continuous synthesis</a:t>
            </a:r>
          </a:p>
          <a:p>
            <a:pPr algn="l">
              <a:buNone/>
            </a:pPr>
            <a:r>
              <a:rPr lang="en-US" sz="1400" b="1" i="0" dirty="0">
                <a:effectLst/>
                <a:latin typeface="fkGroteskNeue"/>
              </a:rPr>
              <a:t>Resonant Acoustic Mixing (RAM):</a:t>
            </a:r>
            <a:endParaRPr lang="en-US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Small amplitude, high frequency oscillations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Scalable to large batch sizes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Advantages: minimal contamination, controlled temperature, rapid reactions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Increasingly adopted in pharmaceutical and specialty chemical synthesis</a:t>
            </a:r>
          </a:p>
          <a:p>
            <a:pPr algn="l">
              <a:buNone/>
            </a:pPr>
            <a:r>
              <a:rPr lang="en-US" sz="1400" b="1" i="0" dirty="0">
                <a:effectLst/>
                <a:latin typeface="fkGroteskNeue"/>
              </a:rPr>
              <a:t>High-pressure roller presses (HPRP):</a:t>
            </a:r>
            <a:endParaRPr lang="en-US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Compression between rotating rollers with nip gap control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Energy-efficient; minimal heat generation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Used industrially for cement and mineral processing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Emerging use in mechanochemistry</a:t>
            </a:r>
          </a:p>
          <a:p>
            <a:pPr algn="l">
              <a:buNone/>
            </a:pPr>
            <a:r>
              <a:rPr lang="en-US" sz="1400" b="1" i="0" dirty="0">
                <a:effectLst/>
                <a:latin typeface="fkGroteskNeue"/>
              </a:rPr>
              <a:t>Continuous feed systems:</a:t>
            </a:r>
            <a:endParaRPr lang="en-US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Modification of ball mills for continuous input/output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Enables high throughput with consistent residence time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Ideal for commodity chemicals, pigments</a:t>
            </a:r>
          </a:p>
        </p:txBody>
      </p:sp>
    </p:spTree>
    <p:extLst>
      <p:ext uri="{BB962C8B-B14F-4D97-AF65-F5344CB8AC3E}">
        <p14:creationId xmlns:p14="http://schemas.microsoft.com/office/powerpoint/2010/main" val="993350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34D1C1-49D9-1D68-F309-1E2D5561BA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F187708-5644-17F5-1A38-A212FC9D9D8D}"/>
              </a:ext>
            </a:extLst>
          </p:cNvPr>
          <p:cNvSpPr txBox="1"/>
          <p:nvPr/>
        </p:nvSpPr>
        <p:spPr>
          <a:xfrm>
            <a:off x="3902978" y="83619"/>
            <a:ext cx="609460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var(--font-fk-grotesk)"/>
              </a:rPr>
              <a:t>Modern Trends and Future Perspectives</a:t>
            </a:r>
          </a:p>
          <a:p>
            <a:pPr>
              <a:buNone/>
            </a:pPr>
            <a:br>
              <a:rPr lang="en-US" dirty="0"/>
            </a:br>
            <a:endParaRPr lang="ru-KZ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0F5E655-F432-9488-4499-0A3274FFDD93}"/>
              </a:ext>
            </a:extLst>
          </p:cNvPr>
          <p:cNvSpPr txBox="1"/>
          <p:nvPr/>
        </p:nvSpPr>
        <p:spPr>
          <a:xfrm>
            <a:off x="1375624" y="545284"/>
            <a:ext cx="8879746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fr-FR" sz="1400" b="1" i="0" dirty="0">
                <a:effectLst/>
                <a:latin typeface="var(--font-fk-grotesk)"/>
              </a:rPr>
              <a:t>Challenges and Opportunities for Future Research</a:t>
            </a:r>
          </a:p>
          <a:p>
            <a:pPr algn="just">
              <a:buNone/>
            </a:pPr>
            <a:r>
              <a:rPr lang="fr-FR" sz="1400" b="1" i="0" dirty="0">
                <a:effectLst/>
                <a:latin typeface="fkGroteskNeue"/>
              </a:rPr>
              <a:t>Current challenges:</a:t>
            </a:r>
            <a:endParaRPr lang="fr-FR" sz="1400" b="0" i="0" dirty="0">
              <a:effectLst/>
              <a:latin typeface="fkGroteskNeue"/>
            </a:endParaRPr>
          </a:p>
          <a:p>
            <a:pPr algn="just">
              <a:buNone/>
            </a:pPr>
            <a:r>
              <a:rPr lang="fr-FR" sz="1400" b="1" i="0" dirty="0">
                <a:effectLst/>
                <a:latin typeface="fkGroteskNeue"/>
              </a:rPr>
              <a:t>Energy efficiency:</a:t>
            </a:r>
            <a:endParaRPr lang="fr-FR" sz="1400" b="0" i="0" dirty="0">
              <a:effectLst/>
              <a:latin typeface="fkGroteskNeue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Only 1–10% of input milling energy stored in reactants (rest dissipated as heat)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Opportunity: design milling geometries and media to maximize energy transfer efficiency</a:t>
            </a:r>
          </a:p>
          <a:p>
            <a:pPr algn="just">
              <a:buNone/>
            </a:pPr>
            <a:r>
              <a:rPr lang="fr-FR" sz="1400" b="1" i="0" dirty="0">
                <a:effectLst/>
                <a:latin typeface="fkGroteskNeue"/>
              </a:rPr>
              <a:t>Contamination:</a:t>
            </a:r>
            <a:endParaRPr lang="fr-FR" sz="1400" b="0" i="0" dirty="0">
              <a:effectLst/>
              <a:latin typeface="fkGroteskNeue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Grinding media (steel, ceramic) can contaminate products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Need: alternative media or sealed systems; more research on contamination mechanisms</a:t>
            </a:r>
          </a:p>
          <a:p>
            <a:pPr algn="just">
              <a:buNone/>
            </a:pPr>
            <a:r>
              <a:rPr lang="fr-FR" sz="1400" b="1" i="0" dirty="0">
                <a:effectLst/>
                <a:latin typeface="fkGroteskNeue"/>
              </a:rPr>
              <a:t>Upscaling reproducibility:</a:t>
            </a:r>
            <a:endParaRPr lang="fr-FR" sz="1400" b="0" i="0" dirty="0">
              <a:effectLst/>
              <a:latin typeface="fkGroteskNeue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Milling behavior changes unpredictably at larger scales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Need: better predictive modeling, standardized testing protocols</a:t>
            </a:r>
          </a:p>
          <a:p>
            <a:pPr algn="just">
              <a:buNone/>
            </a:pPr>
            <a:r>
              <a:rPr lang="fr-FR" sz="1400" b="1" i="0" dirty="0">
                <a:effectLst/>
                <a:latin typeface="fkGroteskNeue"/>
              </a:rPr>
              <a:t>Mechanistic understanding:</a:t>
            </a:r>
            <a:endParaRPr lang="fr-FR" sz="1400" b="0" i="0" dirty="0">
              <a:effectLst/>
              <a:latin typeface="fkGroteskNeue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Many reactions proceed via unclear pathways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Need: more in situ characterization, computational predictions validated experimentally</a:t>
            </a:r>
          </a:p>
          <a:p>
            <a:pPr algn="just">
              <a:buNone/>
            </a:pPr>
            <a:r>
              <a:rPr lang="fr-FR" sz="1400" b="1" i="0" dirty="0">
                <a:effectLst/>
                <a:latin typeface="fkGroteskNeue"/>
              </a:rPr>
              <a:t>Opportunities for emerging researchers:</a:t>
            </a:r>
            <a:endParaRPr lang="fr-FR" sz="1400" b="0" i="0" dirty="0">
              <a:effectLst/>
              <a:latin typeface="fkGroteskNeue"/>
            </a:endParaRPr>
          </a:p>
          <a:p>
            <a:pPr algn="just">
              <a:buNone/>
            </a:pPr>
            <a:r>
              <a:rPr lang="fr-FR" sz="1400" b="1" i="0" dirty="0">
                <a:effectLst/>
                <a:latin typeface="fkGroteskNeue"/>
              </a:rPr>
              <a:t>Green synthesis of pharmaceuticals:</a:t>
            </a:r>
            <a:endParaRPr lang="fr-FR" sz="1400" b="0" i="0" dirty="0">
              <a:effectLst/>
              <a:latin typeface="fkGroteskNeue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Vast untapped potential for mechanochemical APIs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Patent landscape still open in many regions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Commercial value high; industry seeking expertise</a:t>
            </a:r>
          </a:p>
          <a:p>
            <a:pPr algn="just">
              <a:buNone/>
            </a:pPr>
            <a:r>
              <a:rPr lang="fr-FR" sz="1400" b="1" i="0" dirty="0">
                <a:effectLst/>
                <a:latin typeface="fkGroteskNeue"/>
              </a:rPr>
              <a:t>Energy materials:</a:t>
            </a:r>
            <a:endParaRPr lang="fr-FR" sz="1400" b="0" i="0" dirty="0">
              <a:effectLst/>
              <a:latin typeface="fkGroteskNeue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Battery cathodes, anodes, solid electrolytes via mechanochemistry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Demand for sustainable energy materials enormous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Mechanochemistry offers alternative to energy-intensive sol-gel, CVD methods</a:t>
            </a:r>
          </a:p>
          <a:p>
            <a:pPr algn="just">
              <a:buNone/>
            </a:pPr>
            <a:r>
              <a:rPr lang="fr-FR" sz="1400" b="1" i="0" dirty="0">
                <a:effectLst/>
                <a:latin typeface="fkGroteskNeue"/>
              </a:rPr>
              <a:t>Nanomaterial design:</a:t>
            </a:r>
            <a:endParaRPr lang="fr-FR" sz="1400" b="0" i="0" dirty="0">
              <a:effectLst/>
              <a:latin typeface="fkGroteskNeue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Fine control of nanoparticle size, morphology, doping during mechanochemistry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Integration with other fields (photonics, magnetism, catalysis)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Commercialization potential high</a:t>
            </a:r>
          </a:p>
        </p:txBody>
      </p:sp>
    </p:spTree>
    <p:extLst>
      <p:ext uri="{BB962C8B-B14F-4D97-AF65-F5344CB8AC3E}">
        <p14:creationId xmlns:p14="http://schemas.microsoft.com/office/powerpoint/2010/main" val="1577773021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</TotalTime>
  <Words>1210</Words>
  <Application>Microsoft Office PowerPoint</Application>
  <PresentationFormat>Широкоэкранный</PresentationFormat>
  <Paragraphs>168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fkGroteskNeue</vt:lpstr>
      <vt:lpstr>Trebuchet MS</vt:lpstr>
      <vt:lpstr>var(--font-fk-grotesk)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Бахадур Аскар</dc:creator>
  <cp:lastModifiedBy>Бахадур Аскар</cp:lastModifiedBy>
  <cp:revision>1</cp:revision>
  <dcterms:created xsi:type="dcterms:W3CDTF">2025-11-09T15:12:32Z</dcterms:created>
  <dcterms:modified xsi:type="dcterms:W3CDTF">2025-11-09T15:16:21Z</dcterms:modified>
</cp:coreProperties>
</file>